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3" r:id="rId2"/>
    <p:sldId id="256" r:id="rId3"/>
    <p:sldId id="275" r:id="rId4"/>
    <p:sldId id="260" r:id="rId5"/>
    <p:sldId id="276" r:id="rId6"/>
    <p:sldId id="277" r:id="rId7"/>
    <p:sldId id="278" r:id="rId8"/>
    <p:sldId id="279" r:id="rId9"/>
    <p:sldId id="281" r:id="rId10"/>
    <p:sldId id="282" r:id="rId11"/>
    <p:sldId id="283" r:id="rId12"/>
    <p:sldId id="284" r:id="rId13"/>
    <p:sldId id="263" r:id="rId14"/>
    <p:sldId id="280" r:id="rId15"/>
    <p:sldId id="285" r:id="rId16"/>
    <p:sldId id="262" r:id="rId17"/>
    <p:sldId id="286" r:id="rId18"/>
    <p:sldId id="267" r:id="rId19"/>
    <p:sldId id="268" r:id="rId20"/>
    <p:sldId id="269" r:id="rId21"/>
    <p:sldId id="274" r:id="rId22"/>
    <p:sldId id="271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4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240CE-3436-4EA2-8412-E08DF173827A}" type="datetimeFigureOut">
              <a:rPr lang="ru-RU" smtClean="0"/>
              <a:pPr/>
              <a:t>10.01.2015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00EF3-F169-42E4-80FD-30FD7CE783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240CE-3436-4EA2-8412-E08DF173827A}" type="datetimeFigureOut">
              <a:rPr lang="ru-RU" smtClean="0"/>
              <a:pPr/>
              <a:t>10.01.2015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00EF3-F169-42E4-80FD-30FD7CE783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240CE-3436-4EA2-8412-E08DF173827A}" type="datetimeFigureOut">
              <a:rPr lang="ru-RU" smtClean="0"/>
              <a:pPr/>
              <a:t>10.01.2015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00EF3-F169-42E4-80FD-30FD7CE783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240CE-3436-4EA2-8412-E08DF173827A}" type="datetimeFigureOut">
              <a:rPr lang="ru-RU" smtClean="0"/>
              <a:pPr/>
              <a:t>10.01.2015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00EF3-F169-42E4-80FD-30FD7CE783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240CE-3436-4EA2-8412-E08DF173827A}" type="datetimeFigureOut">
              <a:rPr lang="ru-RU" smtClean="0"/>
              <a:pPr/>
              <a:t>10.01.2015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00EF3-F169-42E4-80FD-30FD7CE783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240CE-3436-4EA2-8412-E08DF173827A}" type="datetimeFigureOut">
              <a:rPr lang="ru-RU" smtClean="0"/>
              <a:pPr/>
              <a:t>10.01.2015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00EF3-F169-42E4-80FD-30FD7CE783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240CE-3436-4EA2-8412-E08DF173827A}" type="datetimeFigureOut">
              <a:rPr lang="ru-RU" smtClean="0"/>
              <a:pPr/>
              <a:t>10.01.2015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00EF3-F169-42E4-80FD-30FD7CE783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240CE-3436-4EA2-8412-E08DF173827A}" type="datetimeFigureOut">
              <a:rPr lang="ru-RU" smtClean="0"/>
              <a:pPr/>
              <a:t>10.01.2015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00EF3-F169-42E4-80FD-30FD7CE783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240CE-3436-4EA2-8412-E08DF173827A}" type="datetimeFigureOut">
              <a:rPr lang="ru-RU" smtClean="0"/>
              <a:pPr/>
              <a:t>10.01.2015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00EF3-F169-42E4-80FD-30FD7CE783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240CE-3436-4EA2-8412-E08DF173827A}" type="datetimeFigureOut">
              <a:rPr lang="ru-RU" smtClean="0"/>
              <a:pPr/>
              <a:t>10.01.2015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00EF3-F169-42E4-80FD-30FD7CE783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240CE-3436-4EA2-8412-E08DF173827A}" type="datetimeFigureOut">
              <a:rPr lang="ru-RU" smtClean="0"/>
              <a:pPr/>
              <a:t>10.01.2015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00EF3-F169-42E4-80FD-30FD7CE783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2000">
              <a:srgbClr val="00B050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E240CE-3436-4EA2-8412-E08DF173827A}" type="datetimeFigureOut">
              <a:rPr lang="ru-RU" smtClean="0"/>
              <a:pPr/>
              <a:t>10.01.2015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600EF3-F169-42E4-80FD-30FD7CE7832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с двумя скругленными противолежащими углами 1"/>
          <p:cNvSpPr/>
          <p:nvPr/>
        </p:nvSpPr>
        <p:spPr>
          <a:xfrm>
            <a:off x="395536" y="332656"/>
            <a:ext cx="8424936" cy="6120680"/>
          </a:xfrm>
          <a:prstGeom prst="round2Diag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251520" y="764704"/>
            <a:ext cx="8748464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Мастер – класс</a:t>
            </a:r>
          </a:p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«Приёмы создания проблемной ситуации на уроке»</a:t>
            </a:r>
          </a:p>
          <a:p>
            <a:pPr algn="ctr"/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  <a:t>или</a:t>
            </a:r>
            <a:endParaRPr lang="ru-RU" sz="36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2276872"/>
            <a:ext cx="7679538" cy="98488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/>
              </a:rPr>
              <a:t>Создать проблему? Нет проблем</a:t>
            </a:r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/>
              </a:rPr>
              <a:t>!</a:t>
            </a:r>
            <a:endParaRPr lang="en-US" sz="40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2">
                  <a:lumMod val="50000"/>
                </a:schemeClr>
              </a:solidFill>
              <a:effectLst/>
            </a:endParaRPr>
          </a:p>
          <a:p>
            <a:pPr algn="ctr"/>
            <a:r>
              <a:rPr lang="ru-RU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</a:rPr>
              <a:t>Хисамова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</a:rPr>
              <a:t> З.М. (</a:t>
            </a:r>
            <a:r>
              <a:rPr lang="ru-RU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</a:rPr>
              <a:t>Урмышлинская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</a:rPr>
              <a:t> ООШ)</a:t>
            </a:r>
            <a:endParaRPr lang="ru-RU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2">
                  <a:lumMod val="50000"/>
                </a:schemeClr>
              </a:solidFill>
              <a:effectLst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35896" y="3501008"/>
            <a:ext cx="1781944" cy="25949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/>
          <a:lstStyle/>
          <a:p>
            <a:pPr>
              <a:buNone/>
            </a:pPr>
            <a:r>
              <a:rPr lang="ru-RU" sz="4800" dirty="0" smtClean="0"/>
              <a:t>пожар - пожарник, </a:t>
            </a:r>
          </a:p>
          <a:p>
            <a:pPr>
              <a:buNone/>
            </a:pPr>
            <a:r>
              <a:rPr lang="ru-RU" sz="4800" dirty="0" smtClean="0"/>
              <a:t>сапог - сапожник, </a:t>
            </a:r>
          </a:p>
          <a:p>
            <a:pPr>
              <a:buNone/>
            </a:pPr>
            <a:r>
              <a:rPr lang="ru-RU" sz="4800" dirty="0" smtClean="0"/>
              <a:t>чай -чайник, </a:t>
            </a:r>
          </a:p>
          <a:p>
            <a:pPr>
              <a:buNone/>
            </a:pPr>
            <a:r>
              <a:rPr lang="ru-RU" sz="4800" dirty="0" smtClean="0"/>
              <a:t>соус - соусник, </a:t>
            </a:r>
          </a:p>
          <a:p>
            <a:pPr>
              <a:buNone/>
            </a:pPr>
            <a:r>
              <a:rPr lang="ru-RU" sz="4800" dirty="0" smtClean="0"/>
              <a:t>ель - ельник.</a:t>
            </a:r>
            <a:r>
              <a:rPr lang="ru-RU" dirty="0" smtClean="0"/>
              <a:t> </a:t>
            </a: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6000" dirty="0" smtClean="0"/>
              <a:t>Шкаф -</a:t>
            </a:r>
          </a:p>
          <a:p>
            <a:pPr>
              <a:buNone/>
            </a:pPr>
            <a:r>
              <a:rPr lang="ru-RU" sz="6000" dirty="0" smtClean="0"/>
              <a:t>Пол-</a:t>
            </a:r>
          </a:p>
          <a:p>
            <a:pPr>
              <a:buNone/>
            </a:pPr>
            <a:r>
              <a:rPr lang="ru-RU" sz="6000" dirty="0" smtClean="0"/>
              <a:t>Портрет-</a:t>
            </a:r>
            <a:endParaRPr lang="ru-RU" sz="60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Выпишите в столбик однозначные числа и умножьте их на 7.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ru-RU" sz="4000" dirty="0" smtClean="0"/>
          </a:p>
          <a:p>
            <a:pPr>
              <a:buNone/>
            </a:pPr>
            <a:r>
              <a:rPr lang="ru-RU" sz="4000" dirty="0" smtClean="0"/>
              <a:t>6,  54,  8,  41,  84,  3, 15,  9,  7, 32,  5, </a:t>
            </a:r>
            <a:endParaRPr lang="ru-RU" sz="40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с двумя скругленными противолежащими углами 1"/>
          <p:cNvSpPr/>
          <p:nvPr/>
        </p:nvSpPr>
        <p:spPr>
          <a:xfrm>
            <a:off x="395536" y="332656"/>
            <a:ext cx="8424936" cy="6120680"/>
          </a:xfrm>
          <a:prstGeom prst="round2Diag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979712" y="2780928"/>
            <a:ext cx="5472608" cy="584775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</a:rPr>
              <a:t>Подводящий к теме диалог</a:t>
            </a:r>
            <a:endParaRPr lang="ru-RU" sz="32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3568" y="404664"/>
            <a:ext cx="788436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Этот метод не требует создания проблемной ситуации.</a:t>
            </a:r>
          </a:p>
          <a:p>
            <a:pPr algn="ctr"/>
            <a:r>
              <a:rPr lang="ru-RU" sz="2800" dirty="0" smtClean="0"/>
              <a:t>Это система посильных вопросов и заданий, которые пошагово приводят к формулировке темы урока.</a:t>
            </a:r>
            <a:endParaRPr lang="ru-RU" sz="2800" dirty="0"/>
          </a:p>
        </p:txBody>
      </p:sp>
      <p:sp>
        <p:nvSpPr>
          <p:cNvPr id="6" name="Стрелка вниз 5"/>
          <p:cNvSpPr/>
          <p:nvPr/>
        </p:nvSpPr>
        <p:spPr>
          <a:xfrm>
            <a:off x="2555776" y="3573016"/>
            <a:ext cx="432048" cy="792088"/>
          </a:xfrm>
          <a:prstGeom prst="down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низ 6"/>
          <p:cNvSpPr/>
          <p:nvPr/>
        </p:nvSpPr>
        <p:spPr>
          <a:xfrm>
            <a:off x="6228184" y="3573016"/>
            <a:ext cx="432048" cy="792088"/>
          </a:xfrm>
          <a:prstGeom prst="down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1403648" y="4725144"/>
            <a:ext cx="28803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Репродуктивные задания (вспомни, выполни, повтори)</a:t>
            </a:r>
            <a:endParaRPr lang="ru-RU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5076056" y="4725144"/>
            <a:ext cx="28803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Мыслительные задания (сравни, разбей на группы, выдели «лишнее»)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с двумя скругленными противолежащими углами 1"/>
          <p:cNvSpPr/>
          <p:nvPr/>
        </p:nvSpPr>
        <p:spPr>
          <a:xfrm>
            <a:off x="395536" y="332656"/>
            <a:ext cx="8424936" cy="6120680"/>
          </a:xfrm>
          <a:prstGeom prst="round2Diag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2051720" y="548680"/>
            <a:ext cx="54726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Подводящий к теме диалог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55576" y="1700808"/>
            <a:ext cx="792088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Учитель:</a:t>
            </a:r>
          </a:p>
          <a:p>
            <a:pPr>
              <a:buFontTx/>
              <a:buChar char="-"/>
            </a:pPr>
            <a:r>
              <a:rPr lang="ru-RU" sz="2800" dirty="0" smtClean="0"/>
              <a:t>Спишите из упражнения слова</a:t>
            </a:r>
          </a:p>
          <a:p>
            <a:r>
              <a:rPr lang="ru-RU" sz="2800" i="1" dirty="0"/>
              <a:t>з</a:t>
            </a:r>
            <a:r>
              <a:rPr lang="ru-RU" sz="2800" i="1" dirty="0" smtClean="0"/>
              <a:t>абег, поход, подкоп.</a:t>
            </a:r>
          </a:p>
          <a:p>
            <a:pPr>
              <a:buFontTx/>
              <a:buChar char="-"/>
            </a:pPr>
            <a:r>
              <a:rPr lang="ru-RU" sz="2800" dirty="0" smtClean="0"/>
              <a:t>Поставьте ударение и подчеркните                 </a:t>
            </a:r>
          </a:p>
          <a:p>
            <a:r>
              <a:rPr lang="ru-RU" sz="2800" dirty="0"/>
              <a:t>б</a:t>
            </a:r>
            <a:r>
              <a:rPr lang="ru-RU" sz="2800" dirty="0" smtClean="0"/>
              <a:t>езударные гласные.                                          </a:t>
            </a:r>
            <a:r>
              <a:rPr lang="ru-RU" sz="2800" dirty="0"/>
              <a:t> </a:t>
            </a:r>
            <a:r>
              <a:rPr lang="ru-RU" sz="2800" dirty="0" smtClean="0"/>
              <a:t>  </a:t>
            </a:r>
          </a:p>
          <a:p>
            <a:r>
              <a:rPr lang="ru-RU" sz="2800" dirty="0" smtClean="0"/>
              <a:t>-Какое правило о безударных гласных                </a:t>
            </a:r>
          </a:p>
          <a:p>
            <a:r>
              <a:rPr lang="ru-RU" sz="2800" dirty="0"/>
              <a:t>м</a:t>
            </a:r>
            <a:r>
              <a:rPr lang="ru-RU" sz="2800" dirty="0" smtClean="0"/>
              <a:t>ы уже знаем</a:t>
            </a:r>
            <a:r>
              <a:rPr lang="ru-RU" sz="2800" dirty="0"/>
              <a:t>?</a:t>
            </a:r>
            <a:r>
              <a:rPr lang="ru-RU" sz="2800" dirty="0" smtClean="0"/>
              <a:t> </a:t>
            </a:r>
          </a:p>
          <a:p>
            <a:r>
              <a:rPr lang="ru-RU" sz="2800" dirty="0" smtClean="0"/>
              <a:t>- В какой части слова находятся безударные</a:t>
            </a:r>
          </a:p>
          <a:p>
            <a:r>
              <a:rPr lang="ru-RU" sz="2800" dirty="0"/>
              <a:t> </a:t>
            </a:r>
            <a:r>
              <a:rPr lang="ru-RU" sz="2800" dirty="0" smtClean="0"/>
              <a:t> гласные?</a:t>
            </a:r>
          </a:p>
          <a:p>
            <a:r>
              <a:rPr lang="ru-RU" sz="2800" dirty="0" smtClean="0"/>
              <a:t>-Значит какая сегодня тема урока?                  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5400" dirty="0" smtClean="0"/>
              <a:t>мяч                        дочь</a:t>
            </a:r>
          </a:p>
          <a:p>
            <a:pPr algn="ctr">
              <a:buNone/>
            </a:pPr>
            <a:r>
              <a:rPr lang="ru-RU" sz="5400" dirty="0" smtClean="0"/>
              <a:t>шалаш                  печь</a:t>
            </a:r>
          </a:p>
          <a:p>
            <a:pPr algn="ctr">
              <a:buNone/>
            </a:pPr>
            <a:r>
              <a:rPr lang="ru-RU" sz="5400" dirty="0" smtClean="0"/>
              <a:t>   камыш                   мышь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с двумя скругленными противолежащими углами 1"/>
          <p:cNvSpPr/>
          <p:nvPr/>
        </p:nvSpPr>
        <p:spPr>
          <a:xfrm>
            <a:off x="395536" y="332656"/>
            <a:ext cx="8424936" cy="6120680"/>
          </a:xfrm>
          <a:prstGeom prst="round2Diag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403648" y="476672"/>
            <a:ext cx="604867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Сообщение темы с мотивирующим приёмом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2060848"/>
            <a:ext cx="4104456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</a:rPr>
              <a:t>«яркое пятно»</a:t>
            </a:r>
          </a:p>
          <a:p>
            <a:pPr algn="ctr"/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Использование сказок, загадок, мифов, исторического материала, с целью заинтересовать</a:t>
            </a:r>
            <a:endParaRPr lang="ru-RU" sz="20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436096" y="2132856"/>
            <a:ext cx="3168352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</a:rPr>
              <a:t>«актуальность»</a:t>
            </a:r>
          </a:p>
          <a:p>
            <a:pPr algn="ctr"/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Понимание учащимися практической значимости знаний</a:t>
            </a:r>
            <a:endParaRPr lang="ru-RU" sz="20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6" name="Стрелка вниз 5"/>
          <p:cNvSpPr/>
          <p:nvPr/>
        </p:nvSpPr>
        <p:spPr>
          <a:xfrm>
            <a:off x="2195736" y="1556792"/>
            <a:ext cx="288032" cy="576064"/>
          </a:xfrm>
          <a:prstGeom prst="down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низ 6"/>
          <p:cNvSpPr/>
          <p:nvPr/>
        </p:nvSpPr>
        <p:spPr>
          <a:xfrm>
            <a:off x="6588224" y="1556792"/>
            <a:ext cx="288032" cy="576064"/>
          </a:xfrm>
          <a:prstGeom prst="down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505" name="Picture 1" descr="C:\Users\Irina\Desktop\как сделать урок проблемным\1282582553_115308010_1-----1282582553-1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3861048"/>
            <a:ext cx="2713484" cy="2374299"/>
          </a:xfrm>
          <a:prstGeom prst="rect">
            <a:avLst/>
          </a:prstGeom>
          <a:noFill/>
        </p:spPr>
      </p:pic>
      <p:pic>
        <p:nvPicPr>
          <p:cNvPr id="21506" name="Picture 2" descr="C:\Users\Irina\Desktop\как сделать урок проблемным\школа_обучение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3" y="3933055"/>
            <a:ext cx="3456385" cy="230630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15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4400" b="1" i="1" dirty="0" smtClean="0"/>
              <a:t>Такой падеж как …..</a:t>
            </a:r>
            <a:endParaRPr lang="ru-RU" sz="4400" b="1" dirty="0" smtClean="0"/>
          </a:p>
          <a:p>
            <a:pPr>
              <a:buNone/>
            </a:pPr>
            <a:r>
              <a:rPr lang="ru-RU" sz="4400" b="1" i="1" dirty="0" smtClean="0"/>
              <a:t>Я с детства не терплю.</a:t>
            </a:r>
            <a:endParaRPr lang="ru-RU" sz="4400" b="1" dirty="0" smtClean="0"/>
          </a:p>
          <a:p>
            <a:pPr>
              <a:buNone/>
            </a:pPr>
            <a:r>
              <a:rPr lang="ru-RU" sz="4400" b="1" i="1" dirty="0" smtClean="0"/>
              <a:t>Давать, делиться чем-нибудь</a:t>
            </a:r>
            <a:endParaRPr lang="ru-RU" sz="4400" b="1" dirty="0" smtClean="0"/>
          </a:p>
          <a:p>
            <a:pPr>
              <a:buNone/>
            </a:pPr>
            <a:r>
              <a:rPr lang="ru-RU" sz="4400" b="1" i="1" dirty="0" smtClean="0"/>
              <a:t>С друзьями не люблю.</a:t>
            </a:r>
            <a:endParaRPr lang="ru-RU" sz="4400" b="1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с двумя скругленными противолежащими углами 1"/>
          <p:cNvSpPr/>
          <p:nvPr/>
        </p:nvSpPr>
        <p:spPr>
          <a:xfrm>
            <a:off x="395536" y="332656"/>
            <a:ext cx="8424936" cy="6120680"/>
          </a:xfrm>
          <a:prstGeom prst="round2Diag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8674" name="Picture 2" descr="http://www.imageup.ru/img218/1105128/108158_564x410_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73964" y="557876"/>
            <a:ext cx="4630284" cy="272710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1187624" y="3789040"/>
            <a:ext cx="73448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Сколько мог весить Колобок, если бабка замешивая теста добавляла 500 г муки, 5 ложек сметаны по 20 г и 200 г воды?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с двумя скругленными противолежащими углами 1"/>
          <p:cNvSpPr/>
          <p:nvPr/>
        </p:nvSpPr>
        <p:spPr>
          <a:xfrm>
            <a:off x="395536" y="332656"/>
            <a:ext cx="8424936" cy="6120680"/>
          </a:xfrm>
          <a:prstGeom prst="round2Diag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7650" name="Picture 2" descr="http://img-fotki.yandex.ru/get/6209/111874181.ea/0_a0299_bd71aa0a_X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620688"/>
            <a:ext cx="4680520" cy="40545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059832" y="4221088"/>
            <a:ext cx="30243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/>
              <a:t>К</a:t>
            </a:r>
            <a:r>
              <a:rPr lang="ru-RU" sz="6000" dirty="0" smtClean="0">
                <a:solidFill>
                  <a:srgbClr val="FF0000"/>
                </a:solidFill>
              </a:rPr>
              <a:t>о</a:t>
            </a:r>
            <a:r>
              <a:rPr lang="ru-RU" sz="6000" dirty="0" smtClean="0"/>
              <a:t>лобок</a:t>
            </a:r>
            <a:endParaRPr lang="ru-RU" sz="6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971600" y="5301208"/>
            <a:ext cx="72728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этимология слова </a:t>
            </a:r>
            <a:r>
              <a:rPr lang="ru-RU" sz="2400" b="1" dirty="0"/>
              <a:t>КОЛОБОК</a:t>
            </a:r>
            <a:r>
              <a:rPr lang="ru-RU" sz="2400" dirty="0"/>
              <a:t>. </a:t>
            </a:r>
            <a:r>
              <a:rPr lang="ru-RU" sz="2400" dirty="0" err="1"/>
              <a:t>Искон</a:t>
            </a:r>
            <a:r>
              <a:rPr lang="ru-RU" sz="2400" dirty="0"/>
              <a:t>. </a:t>
            </a:r>
            <a:r>
              <a:rPr lang="ru-RU" sz="2400" dirty="0" err="1"/>
              <a:t>Суф</a:t>
            </a:r>
            <a:r>
              <a:rPr lang="ru-RU" sz="2400" dirty="0"/>
              <a:t>. </a:t>
            </a:r>
            <a:r>
              <a:rPr lang="ru-RU" sz="2400" dirty="0" err="1"/>
              <a:t>уменьшит.-ласкат</a:t>
            </a:r>
            <a:r>
              <a:rPr lang="ru-RU" sz="2400" dirty="0"/>
              <a:t>. производное от </a:t>
            </a:r>
            <a:r>
              <a:rPr lang="ru-RU" sz="2400" i="1" dirty="0"/>
              <a:t>колоб</a:t>
            </a:r>
            <a:r>
              <a:rPr lang="ru-RU" sz="2400" dirty="0"/>
              <a:t> "круглый хлебец"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flipV="1">
            <a:off x="4427984" y="5733256"/>
            <a:ext cx="72008" cy="7200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395536" y="332656"/>
            <a:ext cx="8424936" cy="6120680"/>
          </a:xfrm>
          <a:prstGeom prst="round2Diag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1028" name="Picture 4" descr="http://xvatit.com/xvatit/01/kujhgfj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848" y="2996952"/>
            <a:ext cx="2592288" cy="319378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1115616" y="764704"/>
            <a:ext cx="741682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   Ребёнок не хочет брать готовые знания и будет избегать того, кто силой вдалбливает их ему в голову.</a:t>
            </a:r>
          </a:p>
          <a:p>
            <a:r>
              <a:rPr lang="ru-RU" sz="2400" dirty="0" smtClean="0"/>
              <a:t>   Но зато он охотно пойдёт за своим наставником искать эти же самые знания и овладеть ими.</a:t>
            </a:r>
          </a:p>
          <a:p>
            <a:r>
              <a:rPr lang="ru-RU" sz="2400" dirty="0"/>
              <a:t> </a:t>
            </a:r>
            <a:r>
              <a:rPr lang="ru-RU" sz="2400" dirty="0" smtClean="0"/>
              <a:t>                                                            </a:t>
            </a:r>
            <a:r>
              <a:rPr lang="ru-RU" sz="2400" dirty="0" err="1" smtClean="0"/>
              <a:t>Шалва</a:t>
            </a:r>
            <a:r>
              <a:rPr lang="ru-RU" sz="2400" dirty="0" smtClean="0"/>
              <a:t> </a:t>
            </a:r>
            <a:r>
              <a:rPr lang="ru-RU" sz="2400" dirty="0" err="1" smtClean="0"/>
              <a:t>Амонашвили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с двумя скругленными противолежащими углами 1"/>
          <p:cNvSpPr/>
          <p:nvPr/>
        </p:nvSpPr>
        <p:spPr>
          <a:xfrm>
            <a:off x="395536" y="332656"/>
            <a:ext cx="8424936" cy="6120680"/>
          </a:xfrm>
          <a:prstGeom prst="round2Diag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6626" name="Picture 2" descr="http://www.fotooboi21.ru/stock_photos/s_child_030810_2_p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196752"/>
            <a:ext cx="6912768" cy="38596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1403648" y="476672"/>
            <a:ext cx="60486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Кто встретился по дороге Колобку?</a:t>
            </a:r>
            <a:endParaRPr lang="ru-RU" sz="2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43608" y="5301208"/>
            <a:ext cx="70567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Чем питаются эти звери?   </a:t>
            </a:r>
          </a:p>
          <a:p>
            <a:pPr algn="ctr"/>
            <a:r>
              <a:rPr lang="ru-RU" sz="2400" dirty="0" smtClean="0"/>
              <a:t>Кто реально опасен для Колобка?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с двумя скругленными противолежащими углами 1"/>
          <p:cNvSpPr/>
          <p:nvPr/>
        </p:nvSpPr>
        <p:spPr>
          <a:xfrm>
            <a:off x="395536" y="332656"/>
            <a:ext cx="8424936" cy="6120680"/>
          </a:xfrm>
          <a:prstGeom prst="round2Diag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Выберите подходящую пословицу, которая на ваш взгляд подходит к сегодняшнему занятию</a:t>
            </a:r>
            <a:endParaRPr lang="ru-RU" sz="2800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Смелость города берет.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Всякому овощу свое время.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Старая песня на новый лад.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Через тернии к звездам.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О монах, ты идешь трудной дорогой.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Учиться обучая.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Ах, как я устал от этой суеты.        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Без труда не вытащишь рыбку из пруда.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с двумя скругленными противолежащими углами 1"/>
          <p:cNvSpPr/>
          <p:nvPr/>
        </p:nvSpPr>
        <p:spPr>
          <a:xfrm>
            <a:off x="395536" y="332656"/>
            <a:ext cx="8424936" cy="6120680"/>
          </a:xfrm>
          <a:prstGeom prst="round2Diag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683568" y="620688"/>
            <a:ext cx="7992888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/>
              <a:t>И один человек может привести табун лошадей к водопою, но и сто не заставят их напиться</a:t>
            </a:r>
            <a:endParaRPr lang="ru-RU" sz="60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95537" y="188642"/>
          <a:ext cx="8291264" cy="65281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76464"/>
                <a:gridCol w="4114800"/>
              </a:tblGrid>
              <a:tr h="4747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Тип противоречия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Приемы создания проблемной ситуации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0" marB="0"/>
                </a:tc>
              </a:tr>
              <a:tr h="474735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I. Проблемные ситуации, возникшие с “удивлением”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2564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Между двумя (или более) положениями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Прием 1. Одновременно предъявить противоречивые факты, теории или точки зрения. 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Прием 2. Столкнуть разные мнения учеников с помощью вопроса или практического задания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0" marB="0"/>
                </a:tc>
              </a:tr>
              <a:tr h="18846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Между житейским представлением обучающихся и научным фактом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Прием 3.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Шаг 1. Обнажить житейское представление обучающихся с помощью вопроса или практического задания "на ошибку".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Шаг 2. Предъявить научный факт посредством сообщения, эксперимента или наглядности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0" marB="0"/>
                </a:tc>
              </a:tr>
              <a:tr h="474735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II. Проблемные ситуации, возникшие "с затруднением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846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Между необходимостью и невозможностью выполнить задание учителя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Прием 4. Дать практическое задание, не выполнимое вообще. Прием 5. Дать практическое задание, не сходное с предыдущими. Прием 6.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Шаг 1. Дать невыполнимое практическое задание, сходное с предыдущими. </a:t>
                      </a:r>
                      <a:endParaRPr lang="ru-RU" sz="14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Шаг 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2. Доказать, что задание учениками не выполнено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с двумя скругленными противолежащими углами 1"/>
          <p:cNvSpPr/>
          <p:nvPr/>
        </p:nvSpPr>
        <p:spPr>
          <a:xfrm>
            <a:off x="395536" y="332656"/>
            <a:ext cx="8424936" cy="6120680"/>
          </a:xfrm>
          <a:prstGeom prst="round2Diag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1"/>
                </a:solidFill>
              </a:rPr>
              <a:t> весть, известие, вестник, известный, известно.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1560" y="908720"/>
            <a:ext cx="81369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endParaRPr lang="ru-RU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endParaRPr lang="ru-RU" sz="28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sz="6600" dirty="0" smtClean="0"/>
          </a:p>
          <a:p>
            <a:pPr algn="ctr">
              <a:buNone/>
            </a:pPr>
            <a:r>
              <a:rPr lang="ru-RU" sz="6600" dirty="0" smtClean="0"/>
              <a:t>2 + 5 </a:t>
            </a:r>
            <a:r>
              <a:rPr lang="ru-RU" sz="6600" dirty="0" err="1" smtClean="0"/>
              <a:t>х</a:t>
            </a:r>
            <a:r>
              <a:rPr lang="ru-RU" sz="6600" dirty="0" smtClean="0"/>
              <a:t> 3 = 17 </a:t>
            </a:r>
          </a:p>
          <a:p>
            <a:pPr algn="ctr">
              <a:buNone/>
            </a:pPr>
            <a:r>
              <a:rPr lang="ru-RU" sz="6600" dirty="0" smtClean="0"/>
              <a:t>2 + 5 </a:t>
            </a:r>
            <a:r>
              <a:rPr lang="ru-RU" sz="6600" dirty="0" err="1" smtClean="0"/>
              <a:t>х</a:t>
            </a:r>
            <a:r>
              <a:rPr lang="ru-RU" sz="6600" dirty="0" smtClean="0"/>
              <a:t> 3 = 21</a:t>
            </a:r>
            <a:endParaRPr lang="ru-RU" sz="66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От слов "груз" и "буфет" образуйте новые слова с помощью суффиксов -чик- и -</a:t>
            </a:r>
            <a:r>
              <a:rPr lang="ru-RU" sz="2400" dirty="0" err="1" smtClean="0"/>
              <a:t>щик</a:t>
            </a:r>
            <a:r>
              <a:rPr lang="ru-RU" sz="2400" dirty="0" smtClean="0"/>
              <a:t>-(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ln>
            <a:solidFill>
              <a:schemeClr val="accent1"/>
            </a:solidFill>
          </a:ln>
        </p:spPr>
        <p:txBody>
          <a:bodyPr>
            <a:normAutofit fontScale="92500"/>
          </a:bodyPr>
          <a:lstStyle/>
          <a:p>
            <a:endParaRPr lang="ru-RU" dirty="0" smtClean="0"/>
          </a:p>
          <a:p>
            <a:pPr>
              <a:buNone/>
            </a:pPr>
            <a:r>
              <a:rPr lang="ru-RU" sz="5400" dirty="0" smtClean="0"/>
              <a:t>Грузчик </a:t>
            </a:r>
          </a:p>
          <a:p>
            <a:pPr>
              <a:buNone/>
            </a:pPr>
            <a:r>
              <a:rPr lang="ru-RU" sz="5400" dirty="0" smtClean="0"/>
              <a:t>                          </a:t>
            </a:r>
            <a:r>
              <a:rPr lang="ru-RU" sz="5400" dirty="0" err="1" smtClean="0"/>
              <a:t>грузщик</a:t>
            </a:r>
            <a:endParaRPr lang="ru-RU" sz="5400" dirty="0" smtClean="0"/>
          </a:p>
          <a:p>
            <a:pPr>
              <a:buNone/>
            </a:pPr>
            <a:r>
              <a:rPr lang="ru-RU" sz="5400" dirty="0" smtClean="0"/>
              <a:t>буфетчик </a:t>
            </a:r>
          </a:p>
          <a:p>
            <a:pPr>
              <a:buNone/>
            </a:pPr>
            <a:r>
              <a:rPr lang="ru-RU" sz="5400" dirty="0" smtClean="0"/>
              <a:t>                               </a:t>
            </a:r>
            <a:r>
              <a:rPr lang="ru-RU" sz="5400" dirty="0" err="1" smtClean="0"/>
              <a:t>буфетщик</a:t>
            </a:r>
            <a:r>
              <a:rPr lang="ru-RU" sz="5400" dirty="0" smtClean="0"/>
              <a:t>. </a:t>
            </a:r>
            <a:endParaRPr lang="ru-RU" sz="54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6600" dirty="0" smtClean="0"/>
              <a:t>367 - 143</a:t>
            </a:r>
          </a:p>
          <a:p>
            <a:pPr algn="ctr">
              <a:buNone/>
            </a:pPr>
            <a:r>
              <a:rPr lang="ru-RU" sz="6600" dirty="0" smtClean="0"/>
              <a:t>534 - 216</a:t>
            </a:r>
          </a:p>
          <a:p>
            <a:pPr algn="ctr">
              <a:buNone/>
            </a:pPr>
            <a:r>
              <a:rPr lang="ru-RU" sz="6600" dirty="0" smtClean="0"/>
              <a:t>328-174</a:t>
            </a:r>
            <a:endParaRPr lang="ru-RU" sz="66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7200" dirty="0" smtClean="0"/>
              <a:t>400 - 172</a:t>
            </a:r>
            <a:endParaRPr lang="ru-RU" sz="72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/>
              <a:t>ПУСТЫНЯ</a:t>
            </a:r>
            <a:endParaRPr lang="ru-RU" sz="6000" dirty="0"/>
          </a:p>
        </p:txBody>
      </p:sp>
      <p:pic>
        <p:nvPicPr>
          <p:cNvPr id="1026" name="Picture 2" descr="C:\Users\Ravil\Desktop\0a2e272a621b40db08c1ef109260a6fc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412874"/>
            <a:ext cx="7920880" cy="489644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351</TotalTime>
  <Words>628</Words>
  <Application>Microsoft Office PowerPoint</Application>
  <PresentationFormat>Экран (4:3)</PresentationFormat>
  <Paragraphs>93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От слов "груз" и "буфет" образуйте новые слова с помощью суффиксов -чик- и -щик-(</vt:lpstr>
      <vt:lpstr>Слайд 7</vt:lpstr>
      <vt:lpstr>Слайд 8</vt:lpstr>
      <vt:lpstr>ПУСТЫНЯ</vt:lpstr>
      <vt:lpstr>Слайд 10</vt:lpstr>
      <vt:lpstr>Слайд 11</vt:lpstr>
      <vt:lpstr>Выпишите в столбик однозначные числа и умножьте их на 7.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Выберите подходящую пословицу, которая на ваш взгляд подходит к сегодняшнему занятию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Irina</dc:creator>
  <cp:lastModifiedBy>Ravil</cp:lastModifiedBy>
  <cp:revision>34</cp:revision>
  <dcterms:created xsi:type="dcterms:W3CDTF">2013-10-31T16:58:45Z</dcterms:created>
  <dcterms:modified xsi:type="dcterms:W3CDTF">2015-01-10T10:26:36Z</dcterms:modified>
</cp:coreProperties>
</file>